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Didot"/>
        <a:ea typeface="Didot"/>
        <a:cs typeface="Didot"/>
        <a:sym typeface="Dido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CFD5E0"/>
          </a:solidFill>
        </a:fill>
      </a:tcStyle>
    </a:wholeTbl>
    <a:band2H>
      <a:tcTxStyle b="def" i="def"/>
      <a:tcStyle>
        <a:tcBdr/>
        <a:fill>
          <a:solidFill>
            <a:srgbClr val="E8EBF0"/>
          </a:solidFill>
        </a:fill>
      </a:tcStyle>
    </a:band2H>
    <a:firstCol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381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381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F0E2CD"/>
          </a:solidFill>
        </a:fill>
      </a:tcStyle>
    </a:wholeTbl>
    <a:band2H>
      <a:tcTxStyle b="def" i="def"/>
      <a:tcStyle>
        <a:tcBdr/>
        <a:fill>
          <a:solidFill>
            <a:srgbClr val="F7F1E8"/>
          </a:solidFill>
        </a:fill>
      </a:tcStyle>
    </a:band2H>
    <a:firstCol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381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381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D7D2DE"/>
          </a:solidFill>
        </a:fill>
      </a:tcStyle>
    </a:wholeTbl>
    <a:band2H>
      <a:tcTxStyle b="def" i="def"/>
      <a:tcStyle>
        <a:tcBdr/>
        <a:fill>
          <a:solidFill>
            <a:srgbClr val="ECEAEF"/>
          </a:solidFill>
        </a:fill>
      </a:tcStyle>
    </a:band2H>
    <a:firstCol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381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381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A"/>
          </a:solidFill>
        </a:fill>
      </a:tcStyle>
    </a:wholeTbl>
    <a:band2H>
      <a:tcTxStyle b="def" i="def"/>
      <a:tcStyle>
        <a:tcBdr/>
        <a:fill>
          <a:solidFill>
            <a:srgbClr val="634D31"/>
          </a:solidFill>
        </a:fill>
      </a:tcStyle>
    </a:band2H>
    <a:firstCol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4863"/>
              </a:solidFill>
              <a:prstDash val="solid"/>
              <a:round/>
            </a:ln>
          </a:top>
          <a:bottom>
            <a:ln w="25400" cap="flat">
              <a:solidFill>
                <a:srgbClr val="3248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4D31"/>
          </a:solidFill>
        </a:fill>
      </a:tcStyle>
    </a:lastRow>
    <a:fir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4863"/>
              </a:solidFill>
              <a:prstDash val="solid"/>
              <a:round/>
            </a:ln>
          </a:top>
          <a:bottom>
            <a:ln w="25400" cap="flat">
              <a:solidFill>
                <a:srgbClr val="3248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CCCED2"/>
          </a:solidFill>
        </a:fill>
      </a:tcStyle>
    </a:wholeTbl>
    <a:band2H>
      <a:tcTxStyle b="def" i="def"/>
      <a:tcStyle>
        <a:tcBdr/>
        <a:fill>
          <a:solidFill>
            <a:srgbClr val="E7E8EA"/>
          </a:solidFill>
        </a:fill>
      </a:tcStyle>
    </a:band2H>
    <a:firstCol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324863"/>
          </a:solidFill>
        </a:fill>
      </a:tcStyle>
    </a:firstCol>
    <a:la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38100" cap="flat">
              <a:solidFill>
                <a:srgbClr val="634D31"/>
              </a:solidFill>
              <a:prstDash val="solid"/>
              <a:round/>
            </a:ln>
          </a:top>
          <a:bottom>
            <a:ln w="127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324863"/>
          </a:solidFill>
        </a:fill>
      </a:tcStyle>
    </a:lastRow>
    <a:firstRow>
      <a:tcTxStyle b="on" i="off">
        <a:font>
          <a:latin typeface="Didot"/>
          <a:ea typeface="Didot"/>
          <a:cs typeface="Didot"/>
        </a:font>
        <a:srgbClr val="634D31"/>
      </a:tcTxStyle>
      <a:tcStyle>
        <a:tcBdr>
          <a:left>
            <a:ln w="12700" cap="flat">
              <a:solidFill>
                <a:srgbClr val="634D31"/>
              </a:solidFill>
              <a:prstDash val="solid"/>
              <a:round/>
            </a:ln>
          </a:left>
          <a:right>
            <a:ln w="12700" cap="flat">
              <a:solidFill>
                <a:srgbClr val="634D31"/>
              </a:solidFill>
              <a:prstDash val="solid"/>
              <a:round/>
            </a:ln>
          </a:right>
          <a:top>
            <a:ln w="12700" cap="flat">
              <a:solidFill>
                <a:srgbClr val="634D31"/>
              </a:solidFill>
              <a:prstDash val="solid"/>
              <a:round/>
            </a:ln>
          </a:top>
          <a:bottom>
            <a:ln w="38100" cap="flat">
              <a:solidFill>
                <a:srgbClr val="634D31"/>
              </a:solidFill>
              <a:prstDash val="solid"/>
              <a:round/>
            </a:ln>
          </a:bottom>
          <a:insideH>
            <a:ln w="12700" cap="flat">
              <a:solidFill>
                <a:srgbClr val="634D31"/>
              </a:solidFill>
              <a:prstDash val="solid"/>
              <a:round/>
            </a:ln>
          </a:insideH>
          <a:insideV>
            <a:ln w="12700" cap="flat">
              <a:solidFill>
                <a:srgbClr val="634D31"/>
              </a:solidFill>
              <a:prstDash val="solid"/>
              <a:round/>
            </a:ln>
          </a:insideV>
        </a:tcBdr>
        <a:fill>
          <a:solidFill>
            <a:srgbClr val="32486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324863"/>
              </a:solidFill>
              <a:prstDash val="solid"/>
              <a:round/>
            </a:ln>
          </a:left>
          <a:right>
            <a:ln w="12700" cap="flat">
              <a:solidFill>
                <a:srgbClr val="324863"/>
              </a:solidFill>
              <a:prstDash val="solid"/>
              <a:round/>
            </a:ln>
          </a:right>
          <a:top>
            <a:ln w="12700" cap="flat">
              <a:solidFill>
                <a:srgbClr val="324863"/>
              </a:solidFill>
              <a:prstDash val="solid"/>
              <a:round/>
            </a:ln>
          </a:top>
          <a:bottom>
            <a:ln w="12700" cap="flat">
              <a:solidFill>
                <a:srgbClr val="324863"/>
              </a:solidFill>
              <a:prstDash val="solid"/>
              <a:round/>
            </a:ln>
          </a:bottom>
          <a:insideH>
            <a:ln w="12700" cap="flat">
              <a:solidFill>
                <a:srgbClr val="324863"/>
              </a:solidFill>
              <a:prstDash val="solid"/>
              <a:round/>
            </a:ln>
          </a:insideH>
          <a:insideV>
            <a:ln w="12700" cap="flat">
              <a:solidFill>
                <a:srgbClr val="324863"/>
              </a:solidFill>
              <a:prstDash val="solid"/>
              <a:round/>
            </a:ln>
          </a:insideV>
        </a:tcBdr>
        <a:fill>
          <a:solidFill>
            <a:srgbClr val="32486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324863"/>
              </a:solidFill>
              <a:prstDash val="solid"/>
              <a:round/>
            </a:ln>
          </a:left>
          <a:right>
            <a:ln w="12700" cap="flat">
              <a:solidFill>
                <a:srgbClr val="324863"/>
              </a:solidFill>
              <a:prstDash val="solid"/>
              <a:round/>
            </a:ln>
          </a:right>
          <a:top>
            <a:ln w="12700" cap="flat">
              <a:solidFill>
                <a:srgbClr val="324863"/>
              </a:solidFill>
              <a:prstDash val="solid"/>
              <a:round/>
            </a:ln>
          </a:top>
          <a:bottom>
            <a:ln w="12700" cap="flat">
              <a:solidFill>
                <a:srgbClr val="324863"/>
              </a:solidFill>
              <a:prstDash val="solid"/>
              <a:round/>
            </a:ln>
          </a:bottom>
          <a:insideH>
            <a:ln w="12700" cap="flat">
              <a:solidFill>
                <a:srgbClr val="324863"/>
              </a:solidFill>
              <a:prstDash val="solid"/>
              <a:round/>
            </a:ln>
          </a:insideH>
          <a:insideV>
            <a:ln w="12700" cap="flat">
              <a:solidFill>
                <a:srgbClr val="324863"/>
              </a:solidFill>
              <a:prstDash val="solid"/>
              <a:round/>
            </a:ln>
          </a:insideV>
        </a:tcBdr>
        <a:fill>
          <a:solidFill>
            <a:srgbClr val="324863">
              <a:alpha val="20000"/>
            </a:srgbClr>
          </a:solidFill>
        </a:fill>
      </a:tcStyle>
    </a:firstCol>
    <a:lastRow>
      <a:tcTxStyle b="on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324863"/>
              </a:solidFill>
              <a:prstDash val="solid"/>
              <a:round/>
            </a:ln>
          </a:left>
          <a:right>
            <a:ln w="12700" cap="flat">
              <a:solidFill>
                <a:srgbClr val="324863"/>
              </a:solidFill>
              <a:prstDash val="solid"/>
              <a:round/>
            </a:ln>
          </a:right>
          <a:top>
            <a:ln w="50800" cap="flat">
              <a:solidFill>
                <a:srgbClr val="324863"/>
              </a:solidFill>
              <a:prstDash val="solid"/>
              <a:round/>
            </a:ln>
          </a:top>
          <a:bottom>
            <a:ln w="12700" cap="flat">
              <a:solidFill>
                <a:srgbClr val="324863"/>
              </a:solidFill>
              <a:prstDash val="solid"/>
              <a:round/>
            </a:ln>
          </a:bottom>
          <a:insideH>
            <a:ln w="12700" cap="flat">
              <a:solidFill>
                <a:srgbClr val="324863"/>
              </a:solidFill>
              <a:prstDash val="solid"/>
              <a:round/>
            </a:ln>
          </a:insideH>
          <a:insideV>
            <a:ln w="12700" cap="flat">
              <a:solidFill>
                <a:srgbClr val="32486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dot"/>
          <a:ea typeface="Didot"/>
          <a:cs typeface="Didot"/>
        </a:font>
        <a:srgbClr val="324863"/>
      </a:tcTxStyle>
      <a:tcStyle>
        <a:tcBdr>
          <a:left>
            <a:ln w="12700" cap="flat">
              <a:solidFill>
                <a:srgbClr val="324863"/>
              </a:solidFill>
              <a:prstDash val="solid"/>
              <a:round/>
            </a:ln>
          </a:left>
          <a:right>
            <a:ln w="12700" cap="flat">
              <a:solidFill>
                <a:srgbClr val="324863"/>
              </a:solidFill>
              <a:prstDash val="solid"/>
              <a:round/>
            </a:ln>
          </a:right>
          <a:top>
            <a:ln w="12700" cap="flat">
              <a:solidFill>
                <a:srgbClr val="324863"/>
              </a:solidFill>
              <a:prstDash val="solid"/>
              <a:round/>
            </a:ln>
          </a:top>
          <a:bottom>
            <a:ln w="25400" cap="flat">
              <a:solidFill>
                <a:srgbClr val="324863"/>
              </a:solidFill>
              <a:prstDash val="solid"/>
              <a:round/>
            </a:ln>
          </a:bottom>
          <a:insideH>
            <a:ln w="12700" cap="flat">
              <a:solidFill>
                <a:srgbClr val="324863"/>
              </a:solidFill>
              <a:prstDash val="solid"/>
              <a:round/>
            </a:ln>
          </a:insideH>
          <a:insideV>
            <a:ln w="12700" cap="flat">
              <a:solidFill>
                <a:srgbClr val="32486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406399" y="86233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Shape 14"/>
          <p:cNvSpPr/>
          <p:nvPr/>
        </p:nvSpPr>
        <p:spPr>
          <a:xfrm>
            <a:off x="406399" y="86741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Shape 17"/>
          <p:cNvSpPr/>
          <p:nvPr>
            <p:ph type="body" sz="quarter" idx="13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pP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ClrTx/>
              <a:buSzTx/>
              <a:buFontTx/>
              <a:buNone/>
              <a:defRPr sz="30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8" name="Shape 108"/>
          <p:cNvSpPr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1200"/>
              </a:spcBef>
              <a:buClrTx/>
              <a:buSzTx/>
              <a:buFontTx/>
              <a:buNone/>
              <a:defRPr i="1" sz="3000">
                <a:solidFill>
                  <a:srgbClr val="5C86B9"/>
                </a:solidFill>
              </a:defRPr>
            </a:pP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406399" y="86233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Shape 26"/>
          <p:cNvSpPr/>
          <p:nvPr/>
        </p:nvSpPr>
        <p:spPr>
          <a:xfrm>
            <a:off x="406399" y="86741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pic" idx="13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4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pP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6399" y="48641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406399" y="49149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06399" y="5270500"/>
            <a:ext cx="56896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" name="Shape 49"/>
          <p:cNvSpPr/>
          <p:nvPr/>
        </p:nvSpPr>
        <p:spPr>
          <a:xfrm>
            <a:off x="406399" y="5321300"/>
            <a:ext cx="56896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Shape 50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406399" y="2565400"/>
            <a:ext cx="56896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Shape 78"/>
          <p:cNvSpPr/>
          <p:nvPr/>
        </p:nvSpPr>
        <p:spPr>
          <a:xfrm>
            <a:off x="406399" y="2616200"/>
            <a:ext cx="56896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Shape 79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3000"/>
            </a:lvl1pPr>
            <a:lvl2pPr marL="762000" indent="-381000">
              <a:spcBef>
                <a:spcPts val="3800"/>
              </a:spcBef>
              <a:defRPr sz="3000"/>
            </a:lvl2pPr>
            <a:lvl3pPr marL="1143000" indent="-381000">
              <a:spcBef>
                <a:spcPts val="3800"/>
              </a:spcBef>
              <a:defRPr sz="3000"/>
            </a:lvl3pPr>
            <a:lvl4pPr marL="1524000" indent="-381000">
              <a:spcBef>
                <a:spcPts val="3800"/>
              </a:spcBef>
              <a:defRPr sz="3000"/>
            </a:lvl4pPr>
            <a:lvl5pPr marL="1905000" indent="-381000">
              <a:spcBef>
                <a:spcPts val="38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06399" y="25654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Shape 3"/>
          <p:cNvSpPr/>
          <p:nvPr/>
        </p:nvSpPr>
        <p:spPr>
          <a:xfrm>
            <a:off x="406399" y="2616200"/>
            <a:ext cx="12192002" cy="128"/>
          </a:xfrm>
          <a:prstGeom prst="line">
            <a:avLst/>
          </a:prstGeom>
          <a:ln w="12700">
            <a:solidFill>
              <a:srgbClr val="7A96B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314864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rgbClr val="314864"/>
          </a:solidFill>
          <a:uFillTx/>
          <a:latin typeface="Didot"/>
          <a:ea typeface="Didot"/>
          <a:cs typeface="Didot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ubTitle" sz="quarter" idx="1"/>
          </p:nvPr>
        </p:nvSpPr>
        <p:spPr>
          <a:xfrm>
            <a:off x="369421" y="8807450"/>
            <a:ext cx="12255503" cy="406400"/>
          </a:xfrm>
          <a:prstGeom prst="rect">
            <a:avLst/>
          </a:prstGeom>
        </p:spPr>
        <p:txBody>
          <a:bodyPr/>
          <a:lstStyle/>
          <a:p>
            <a:pPr/>
            <a:r>
              <a:t>By Uchenna F. Okoye</a:t>
            </a:r>
          </a:p>
        </p:txBody>
      </p:sp>
      <p:sp>
        <p:nvSpPr>
          <p:cNvPr id="134" name="Shape 13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6673">
              <a:defRPr spc="-200" sz="6200"/>
            </a:lvl1pPr>
          </a:lstStyle>
          <a:p>
            <a:pPr/>
            <a:r>
              <a:t>Fire Detection, Prevention &amp; Defense (FDPD) System</a:t>
            </a:r>
          </a:p>
        </p:txBody>
      </p:sp>
      <p:sp>
        <p:nvSpPr>
          <p:cNvPr id="135" name="Shape 135"/>
          <p:cNvSpPr/>
          <p:nvPr/>
        </p:nvSpPr>
        <p:spPr>
          <a:xfrm>
            <a:off x="355600" y="8001000"/>
            <a:ext cx="122936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000"/>
              </a:spcBef>
              <a:defRPr sz="2400">
                <a:solidFill>
                  <a:srgbClr val="5C86B9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An IOT Approach to A State-Of-The-Art Fire Protection System</a:t>
            </a:r>
          </a:p>
        </p:txBody>
      </p:sp>
      <p:pic>
        <p:nvPicPr>
          <p:cNvPr id="1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61126" y="14448"/>
            <a:ext cx="19927052" cy="5629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5157" y="576502"/>
            <a:ext cx="9487959" cy="8600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100" y="3638550"/>
            <a:ext cx="3276600" cy="247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Why FDPD?</a:t>
            </a:r>
          </a:p>
        </p:txBody>
      </p:sp>
      <p:sp>
        <p:nvSpPr>
          <p:cNvPr id="139" name="Shape 13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1959" indent="-441959" defTabSz="508254">
              <a:spcBef>
                <a:spcPts val="3600"/>
              </a:spcBef>
              <a:defRPr sz="3300"/>
            </a:pPr>
            <a:r>
              <a:t>Fire kills more people each year than all natural disasters combined</a:t>
            </a:r>
          </a:p>
          <a:p>
            <a:pPr marL="441959" indent="-441959" defTabSz="508254">
              <a:spcBef>
                <a:spcPts val="3600"/>
              </a:spcBef>
              <a:defRPr sz="3300"/>
            </a:pPr>
            <a:r>
              <a:t>Many people are unaware of fire protection and safety precautions</a:t>
            </a:r>
          </a:p>
          <a:p>
            <a:pPr marL="441959" indent="-441959" defTabSz="508254">
              <a:spcBef>
                <a:spcPts val="3600"/>
              </a:spcBef>
              <a:defRPr sz="3300"/>
            </a:pPr>
            <a:r>
              <a:t>A state-of-the-art system can save lives and hundreds of thousands in losses</a:t>
            </a:r>
          </a:p>
        </p:txBody>
      </p:sp>
      <p:pic>
        <p:nvPicPr>
          <p:cNvPr id="14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4066" y="2990831"/>
            <a:ext cx="5074358" cy="377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0">
              <a:defRPr spc="-199" sz="6100"/>
            </a:lvl1pPr>
          </a:lstStyle>
          <a:p>
            <a:pPr/>
            <a:r>
              <a:t>A Smart Solution</a:t>
            </a:r>
          </a:p>
        </p:txBody>
      </p:sp>
      <p:sp>
        <p:nvSpPr>
          <p:cNvPr id="143" name="Shape 14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9079" indent="-259079" defTabSz="397256">
              <a:spcBef>
                <a:spcPts val="2500"/>
              </a:spcBef>
              <a:defRPr sz="2000"/>
            </a:pPr>
            <a:r>
              <a:t>What We Offer: </a:t>
            </a:r>
          </a:p>
          <a:p>
            <a:pPr lvl="1" marL="518159" indent="-259079" defTabSz="397256">
              <a:spcBef>
                <a:spcPts val="2500"/>
              </a:spcBef>
              <a:defRPr sz="2000"/>
            </a:pPr>
            <a:r>
              <a:t>Prevention</a:t>
            </a:r>
          </a:p>
          <a:p>
            <a:pPr lvl="1" marL="518159" indent="-259079" defTabSz="397256">
              <a:spcBef>
                <a:spcPts val="2500"/>
              </a:spcBef>
              <a:defRPr sz="2000"/>
            </a:pPr>
            <a:r>
              <a:t>Detection</a:t>
            </a:r>
          </a:p>
          <a:p>
            <a:pPr lvl="1" marL="518159" indent="-259079" defTabSz="397256">
              <a:spcBef>
                <a:spcPts val="2500"/>
              </a:spcBef>
              <a:defRPr sz="2000"/>
            </a:pPr>
            <a:r>
              <a:t>Defense</a:t>
            </a:r>
          </a:p>
          <a:p>
            <a:pPr marL="259079" indent="-259079" defTabSz="397256">
              <a:spcBef>
                <a:spcPts val="2500"/>
              </a:spcBef>
              <a:defRPr sz="2000"/>
            </a:pPr>
            <a:r>
              <a:t>Our Tools: </a:t>
            </a:r>
          </a:p>
          <a:p>
            <a:pPr lvl="1" marL="518159" indent="-259079" defTabSz="397256">
              <a:spcBef>
                <a:spcPts val="2500"/>
              </a:spcBef>
              <a:defRPr sz="2000"/>
            </a:pPr>
            <a:r>
              <a:t>A user-facing app (developed in Android and/or iOS)</a:t>
            </a:r>
          </a:p>
          <a:p>
            <a:pPr lvl="1" marL="518159" indent="-259079" defTabSz="397256">
              <a:spcBef>
                <a:spcPts val="2500"/>
              </a:spcBef>
              <a:defRPr sz="2000"/>
            </a:pPr>
            <a:r>
              <a:t>Sensors &amp; Smart Devices (i.e. smart outlets, smart sensors)</a:t>
            </a:r>
          </a:p>
          <a:p>
            <a:pPr lvl="1" marL="518159" indent="-259079" defTabSz="397256">
              <a:spcBef>
                <a:spcPts val="2500"/>
              </a:spcBef>
              <a:defRPr sz="2000"/>
            </a:pPr>
            <a:r>
              <a:t>Raspberry Pi/Arduino for automation/Defense</a:t>
            </a:r>
          </a:p>
        </p:txBody>
      </p:sp>
      <p:pic>
        <p:nvPicPr>
          <p:cNvPr id="144" name="image4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0" y="2889954"/>
            <a:ext cx="6502401" cy="4827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pc="-100" sz="4900"/>
            </a:pPr>
            <a:r>
              <a:t>Fire Safety: </a:t>
            </a:r>
          </a:p>
          <a:p>
            <a:pPr defTabSz="449833">
              <a:defRPr spc="-100" sz="4900"/>
            </a:pPr>
            <a:r>
              <a:t>The Regular Routine</a:t>
            </a:r>
          </a:p>
        </p:txBody>
      </p:sp>
      <p:sp>
        <p:nvSpPr>
          <p:cNvPr id="147" name="Shape 14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572516">
              <a:spcBef>
                <a:spcPts val="3700"/>
              </a:spcBef>
              <a:defRPr sz="2900"/>
            </a:pPr>
            <a:r>
              <a:t>Smoke Alarm </a:t>
            </a:r>
          </a:p>
          <a:p>
            <a:pPr lvl="1" marL="746759" indent="-373379" defTabSz="572516">
              <a:spcBef>
                <a:spcPts val="3700"/>
              </a:spcBef>
              <a:defRPr sz="2900"/>
            </a:pPr>
            <a:r>
              <a:t>Change batteries every year</a:t>
            </a:r>
          </a:p>
          <a:p>
            <a:pPr lvl="1" marL="746759" indent="-373379" defTabSz="572516">
              <a:spcBef>
                <a:spcPts val="3700"/>
              </a:spcBef>
              <a:defRPr sz="2900"/>
            </a:pPr>
            <a:r>
              <a:t>Replace Every 10 years </a:t>
            </a:r>
          </a:p>
          <a:p>
            <a:pPr lvl="1" marL="746759" indent="-373379" defTabSz="572516">
              <a:spcBef>
                <a:spcPts val="3700"/>
              </a:spcBef>
              <a:defRPr sz="2900"/>
            </a:pPr>
            <a:r>
              <a:t>One smoke alarm per floor </a:t>
            </a:r>
          </a:p>
          <a:p>
            <a:pPr lvl="1" marL="746759" indent="-373379" defTabSz="572516">
              <a:spcBef>
                <a:spcPts val="3700"/>
              </a:spcBef>
              <a:defRPr sz="2900"/>
            </a:pPr>
            <a:r>
              <a:t>Test every month </a:t>
            </a:r>
          </a:p>
          <a:p>
            <a:pPr marL="373379" indent="-373379" defTabSz="572516">
              <a:spcBef>
                <a:spcPts val="3700"/>
              </a:spcBef>
              <a:defRPr sz="2900"/>
            </a:pPr>
            <a:r>
              <a:t>Carbon MonoOxide Sensor</a:t>
            </a:r>
          </a:p>
          <a:p>
            <a:pPr lvl="1" marL="746759" indent="-373379" defTabSz="572516">
              <a:spcBef>
                <a:spcPts val="3700"/>
              </a:spcBef>
              <a:defRPr sz="2900"/>
            </a:pPr>
            <a:r>
              <a:t>Replace every five to 10 years</a:t>
            </a:r>
          </a:p>
        </p:txBody>
      </p:sp>
      <p:pic>
        <p:nvPicPr>
          <p:cNvPr id="14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2087" y="3140869"/>
            <a:ext cx="5689602" cy="4267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pc="-200" sz="5200"/>
            </a:pPr>
            <a:r>
              <a:t>Prevention: </a:t>
            </a:r>
          </a:p>
          <a:p>
            <a:pPr defTabSz="479044">
              <a:defRPr spc="-200" sz="5200"/>
            </a:pPr>
            <a:r>
              <a:t>How IOT Can Help</a:t>
            </a:r>
          </a:p>
        </p:txBody>
      </p:sp>
      <p:sp>
        <p:nvSpPr>
          <p:cNvPr id="151" name="Shape 15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81940" indent="-281940" defTabSz="432308">
              <a:spcBef>
                <a:spcPts val="2800"/>
              </a:spcBef>
              <a:defRPr sz="2200"/>
            </a:pPr>
            <a:r>
              <a:t>Reminders: </a:t>
            </a:r>
          </a:p>
          <a:p>
            <a:pPr lvl="1" marL="563880" indent="-281940" defTabSz="432308">
              <a:spcBef>
                <a:spcPts val="2800"/>
              </a:spcBef>
              <a:defRPr sz="2200"/>
            </a:pPr>
            <a:r>
              <a:t>Get reminders for monthly and yearly routines</a:t>
            </a:r>
          </a:p>
          <a:p>
            <a:pPr lvl="1" marL="563880" indent="-281940" defTabSz="432308">
              <a:spcBef>
                <a:spcPts val="2800"/>
              </a:spcBef>
              <a:defRPr sz="2200"/>
            </a:pPr>
            <a:r>
              <a:t>Ability to Customize reminders </a:t>
            </a:r>
          </a:p>
          <a:p>
            <a:pPr marL="281940" indent="-281940" defTabSz="432308">
              <a:spcBef>
                <a:spcPts val="2800"/>
              </a:spcBef>
              <a:defRPr sz="2200"/>
            </a:pPr>
            <a:r>
              <a:t>Education: In-app videos on how to test smoke and carbon monoxide sensors</a:t>
            </a:r>
          </a:p>
          <a:p>
            <a:pPr marL="281940" indent="-281940" defTabSz="432308">
              <a:spcBef>
                <a:spcPts val="2800"/>
              </a:spcBef>
              <a:defRPr sz="2200"/>
            </a:pPr>
            <a:r>
              <a:t>Automatic Detection (non-MVP*): </a:t>
            </a:r>
          </a:p>
          <a:p>
            <a:pPr lvl="1" marL="563880" indent="-281940" defTabSz="432308">
              <a:spcBef>
                <a:spcPts val="2800"/>
              </a:spcBef>
              <a:defRPr sz="2200"/>
            </a:pPr>
            <a:r>
              <a:t>Notify you when alarm batteries run low </a:t>
            </a:r>
          </a:p>
          <a:p>
            <a:pPr lvl="1" marL="563880" indent="-281940" defTabSz="432308">
              <a:spcBef>
                <a:spcPts val="2800"/>
              </a:spcBef>
              <a:defRPr sz="2200"/>
            </a:pPr>
            <a:r>
              <a:t>Notify you if the alarm or carbon monoxide is no longer working</a:t>
            </a:r>
          </a:p>
        </p:txBody>
      </p:sp>
      <p:pic>
        <p:nvPicPr>
          <p:cNvPr id="152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8016" y="3057263"/>
            <a:ext cx="5054985" cy="5038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pc="-200" sz="5200"/>
            </a:pPr>
            <a:r>
              <a:t>Detection: </a:t>
            </a:r>
          </a:p>
          <a:p>
            <a:pPr defTabSz="479044">
              <a:defRPr spc="-200" sz="5200"/>
            </a:pPr>
            <a:r>
              <a:t>How IOT Can Help</a:t>
            </a:r>
          </a:p>
        </p:txBody>
      </p:sp>
      <p:sp>
        <p:nvSpPr>
          <p:cNvPr id="155" name="Shape 15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7179" indent="-297179" defTabSz="455674">
              <a:spcBef>
                <a:spcPts val="2900"/>
              </a:spcBef>
              <a:defRPr sz="2300"/>
            </a:pPr>
            <a:r>
              <a:t>Monitor: </a:t>
            </a:r>
          </a:p>
          <a:p>
            <a:pPr lvl="1" marL="594359" indent="-297179" defTabSz="455674">
              <a:spcBef>
                <a:spcPts val="2900"/>
              </a:spcBef>
              <a:defRPr sz="2300"/>
            </a:pPr>
            <a:r>
              <a:t>Monitor all outlets that have something plugged in using Android app </a:t>
            </a:r>
          </a:p>
          <a:p>
            <a:pPr lvl="1" marL="594359" indent="-297179" defTabSz="455674">
              <a:spcBef>
                <a:spcPts val="2900"/>
              </a:spcBef>
              <a:defRPr sz="2300"/>
            </a:pPr>
            <a:r>
              <a:t>Monitor when heat or smoke levels rise in house </a:t>
            </a:r>
          </a:p>
          <a:p>
            <a:pPr marL="297179" indent="-297179" defTabSz="455674">
              <a:spcBef>
                <a:spcPts val="2900"/>
              </a:spcBef>
              <a:defRPr sz="2300"/>
            </a:pPr>
            <a:r>
              <a:t>Detection &amp; Alert: </a:t>
            </a:r>
          </a:p>
          <a:p>
            <a:pPr lvl="1" marL="594359" indent="-297179" defTabSz="455674">
              <a:spcBef>
                <a:spcPts val="2900"/>
              </a:spcBef>
              <a:defRPr sz="2300"/>
            </a:pPr>
            <a:r>
              <a:t>Get notified if outlet is left plugged in for hours </a:t>
            </a:r>
          </a:p>
          <a:p>
            <a:pPr lvl="1" marL="594359" indent="-297179" defTabSz="455674">
              <a:spcBef>
                <a:spcPts val="2900"/>
              </a:spcBef>
              <a:defRPr sz="2300"/>
            </a:pPr>
            <a:r>
              <a:t>Get notified when your smoke alarm goes off and in what location</a:t>
            </a:r>
          </a:p>
        </p:txBody>
      </p:sp>
      <p:pic>
        <p:nvPicPr>
          <p:cNvPr id="156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7031" y="4291958"/>
            <a:ext cx="5213138" cy="3348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pc="-200" sz="5200"/>
            </a:pPr>
            <a:r>
              <a:t>Defense:</a:t>
            </a:r>
          </a:p>
          <a:p>
            <a:pPr defTabSz="479044">
              <a:defRPr spc="-200" sz="5200"/>
            </a:pPr>
            <a:r>
              <a:t>How IOT Can Help</a:t>
            </a:r>
          </a:p>
        </p:txBody>
      </p:sp>
      <p:sp>
        <p:nvSpPr>
          <p:cNvPr id="159" name="Shape 15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8130" indent="-278130" defTabSz="426466">
              <a:spcBef>
                <a:spcPts val="2700"/>
              </a:spcBef>
              <a:defRPr sz="2100"/>
            </a:pPr>
            <a:r>
              <a:t>Automatic Danger Control</a:t>
            </a:r>
          </a:p>
          <a:p>
            <a:pPr lvl="1" marL="556260" indent="-278130" defTabSz="426466">
              <a:spcBef>
                <a:spcPts val="2700"/>
              </a:spcBef>
              <a:defRPr sz="2100"/>
            </a:pPr>
            <a:r>
              <a:t>Automatically turn off outlets power and stove power in the problem causing area </a:t>
            </a:r>
          </a:p>
          <a:p>
            <a:pPr lvl="1" marL="556260" indent="-278130" defTabSz="426466">
              <a:spcBef>
                <a:spcPts val="2700"/>
              </a:spcBef>
              <a:defRPr sz="2100"/>
            </a:pPr>
            <a:r>
              <a:t>Set off the water sprinkler in home or any water outlets </a:t>
            </a:r>
          </a:p>
          <a:p>
            <a:pPr marL="278130" indent="-278130" defTabSz="426466">
              <a:spcBef>
                <a:spcPts val="2700"/>
              </a:spcBef>
              <a:defRPr sz="2100"/>
            </a:pPr>
            <a:r>
              <a:t>Alert: </a:t>
            </a:r>
          </a:p>
          <a:p>
            <a:pPr lvl="1" marL="556260" indent="-278130" defTabSz="426466">
              <a:spcBef>
                <a:spcPts val="2700"/>
              </a:spcBef>
              <a:defRPr sz="2100"/>
            </a:pPr>
            <a:r>
              <a:t>Call fire department upon fire detection</a:t>
            </a:r>
          </a:p>
          <a:p>
            <a:pPr lvl="1" marL="556260" indent="-278130" defTabSz="426466">
              <a:spcBef>
                <a:spcPts val="2700"/>
              </a:spcBef>
              <a:defRPr sz="2100"/>
            </a:pPr>
            <a:r>
              <a:t>Alert all members of family through app</a:t>
            </a:r>
          </a:p>
          <a:p>
            <a:pPr marL="278130" indent="-278130" defTabSz="426466">
              <a:spcBef>
                <a:spcPts val="2700"/>
              </a:spcBef>
              <a:defRPr sz="2100"/>
            </a:pPr>
            <a:r>
              <a:t> Education: In-app videos on what to do in a fire</a:t>
            </a:r>
          </a:p>
        </p:txBody>
      </p:sp>
      <p:pic>
        <p:nvPicPr>
          <p:cNvPr id="160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3000" y="2465170"/>
            <a:ext cx="4684246" cy="3122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0100" y="5582410"/>
            <a:ext cx="5254389" cy="2305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60731" y="7929718"/>
            <a:ext cx="2305304" cy="963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pc="-200" sz="6200"/>
            </a:lvl1pPr>
          </a:lstStyle>
          <a:p>
            <a:pPr/>
            <a:r>
              <a:t>Rewards System</a:t>
            </a:r>
          </a:p>
        </p:txBody>
      </p:sp>
      <p:sp>
        <p:nvSpPr>
          <p:cNvPr id="165" name="Shape 16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Changing your alarm batteries regularly </a:t>
            </a:r>
          </a:p>
          <a:p>
            <a:pPr/>
            <a:r>
              <a:t>Checking smoke detector every month </a:t>
            </a:r>
          </a:p>
          <a:p>
            <a:pPr/>
            <a:r>
              <a:t>Using ion or other alarms depending on home/apartment </a:t>
            </a:r>
          </a:p>
          <a:p>
            <a:pPr/>
            <a:r>
              <a:t>Watching the in-app videos on safety</a:t>
            </a:r>
          </a:p>
        </p:txBody>
      </p:sp>
      <p:pic>
        <p:nvPicPr>
          <p:cNvPr id="166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2297" y="2394368"/>
            <a:ext cx="5408523" cy="540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Feasible In 10 Weeks? </a:t>
            </a:r>
          </a:p>
        </p:txBody>
      </p:sp>
      <p:sp>
        <p:nvSpPr>
          <p:cNvPr id="169" name="Shape 169"/>
          <p:cNvSpPr/>
          <p:nvPr/>
        </p:nvSpPr>
        <p:spPr>
          <a:xfrm>
            <a:off x="506403" y="5806471"/>
            <a:ext cx="11550933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Definitely! At least the minimal viable product. </a:t>
            </a: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 Implement the basic features to provide users with prevention, detection and defense tools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A7A7A7"/>
      </a:dk2>
      <a:lt2>
        <a:srgbClr val="535353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34D3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Didot"/>
            <a:ea typeface="Didot"/>
            <a:cs typeface="Didot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Didot"/>
            <a:ea typeface="Didot"/>
            <a:cs typeface="Didot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34D3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Didot"/>
            <a:ea typeface="Didot"/>
            <a:cs typeface="Didot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Didot"/>
            <a:ea typeface="Didot"/>
            <a:cs typeface="Didot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